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4"/>
  </p:notesMasterIdLst>
  <p:handoutMasterIdLst>
    <p:handoutMasterId r:id="rId25"/>
  </p:handoutMasterIdLst>
  <p:sldIdLst>
    <p:sldId id="410" r:id="rId5"/>
    <p:sldId id="383" r:id="rId6"/>
    <p:sldId id="409" r:id="rId7"/>
    <p:sldId id="411" r:id="rId8"/>
    <p:sldId id="397" r:id="rId9"/>
    <p:sldId id="391" r:id="rId10"/>
    <p:sldId id="408" r:id="rId11"/>
    <p:sldId id="412" r:id="rId12"/>
    <p:sldId id="413" r:id="rId13"/>
    <p:sldId id="414" r:id="rId14"/>
    <p:sldId id="415" r:id="rId15"/>
    <p:sldId id="416" r:id="rId16"/>
    <p:sldId id="417" r:id="rId17"/>
    <p:sldId id="418" r:id="rId18"/>
    <p:sldId id="419" r:id="rId19"/>
    <p:sldId id="420" r:id="rId20"/>
    <p:sldId id="421" r:id="rId21"/>
    <p:sldId id="422" r:id="rId22"/>
    <p:sldId id="39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27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23DE54-F3F7-435B-BC27-25C0E77389B1}" type="doc">
      <dgm:prSet loTypeId="urn:microsoft.com/office/officeart/2016/7/layout/RepeatingBendingProcessNew" loCatId="process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96E6145-FCE5-42D9-AAAF-7CF3244C2AE3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IN" b="0" i="0"/>
            <a:t>Check for missing values </a:t>
          </a:r>
          <a:endParaRPr lang="en-US"/>
        </a:p>
      </dgm:t>
    </dgm:pt>
    <dgm:pt modelId="{F5F76660-FBEB-429E-B2E0-DC2B623A4864}" type="parTrans" cxnId="{7CA57D8F-A2F0-4449-AF03-4CBB7AFEF28D}">
      <dgm:prSet/>
      <dgm:spPr/>
      <dgm:t>
        <a:bodyPr/>
        <a:lstStyle/>
        <a:p>
          <a:endParaRPr lang="en-US"/>
        </a:p>
      </dgm:t>
    </dgm:pt>
    <dgm:pt modelId="{CB6C556F-FE0A-478B-829E-BCD23C6730D8}" type="sibTrans" cxnId="{7CA57D8F-A2F0-4449-AF03-4CBB7AFEF28D}">
      <dgm:prSet/>
      <dgm:spPr>
        <a:solidFill>
          <a:schemeClr val="bg1">
            <a:lumMod val="95000"/>
            <a:lumOff val="5000"/>
          </a:schemeClr>
        </a:solidFill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30ADB54D-B25D-45D2-A337-A2C87928B8DC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IN" b="0" i="0"/>
            <a:t>Drop columns with more than 40% missing values </a:t>
          </a:r>
          <a:endParaRPr lang="en-US"/>
        </a:p>
      </dgm:t>
    </dgm:pt>
    <dgm:pt modelId="{CB41872D-0421-408F-B318-A579E73C9FC4}" type="parTrans" cxnId="{4BB6445C-F9D9-42ED-B485-A44FD9F4DDB1}">
      <dgm:prSet/>
      <dgm:spPr/>
      <dgm:t>
        <a:bodyPr/>
        <a:lstStyle/>
        <a:p>
          <a:endParaRPr lang="en-US"/>
        </a:p>
      </dgm:t>
    </dgm:pt>
    <dgm:pt modelId="{64248FB8-3868-48BF-8140-11C20C43C5C1}" type="sibTrans" cxnId="{4BB6445C-F9D9-42ED-B485-A44FD9F4DDB1}">
      <dgm:prSet/>
      <dgm:spPr>
        <a:solidFill>
          <a:schemeClr val="bg1">
            <a:lumMod val="95000"/>
            <a:lumOff val="5000"/>
          </a:schemeClr>
        </a:solidFill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56745302-956E-4755-A30F-C31EA2E29C4B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IN" b="0" i="0"/>
            <a:t>Check for rows with missing values</a:t>
          </a:r>
          <a:endParaRPr lang="en-US"/>
        </a:p>
      </dgm:t>
    </dgm:pt>
    <dgm:pt modelId="{179F94D5-954F-45DF-8CD1-36EA9AC84490}" type="parTrans" cxnId="{72DAD2D4-07DA-4104-85E5-A444DE99A968}">
      <dgm:prSet/>
      <dgm:spPr/>
      <dgm:t>
        <a:bodyPr/>
        <a:lstStyle/>
        <a:p>
          <a:endParaRPr lang="en-US"/>
        </a:p>
      </dgm:t>
    </dgm:pt>
    <dgm:pt modelId="{88CA2FD0-34DA-44FF-B47D-C0C8A38E705C}" type="sibTrans" cxnId="{72DAD2D4-07DA-4104-85E5-A444DE99A968}">
      <dgm:prSet/>
      <dgm:spPr>
        <a:solidFill>
          <a:schemeClr val="bg1">
            <a:lumMod val="95000"/>
            <a:lumOff val="5000"/>
          </a:schemeClr>
        </a:solidFill>
        <a:ln>
          <a:solidFill>
            <a:schemeClr val="bg1">
              <a:lumMod val="95000"/>
              <a:lumOff val="5000"/>
            </a:schemeClr>
          </a:solidFill>
        </a:ln>
      </dgm:spPr>
      <dgm:t>
        <a:bodyPr/>
        <a:lstStyle/>
        <a:p>
          <a:endParaRPr lang="en-US"/>
        </a:p>
      </dgm:t>
    </dgm:pt>
    <dgm:pt modelId="{998F2BA9-3A4B-4564-9AB8-2A4027D00A47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IN" b="0" i="0"/>
            <a:t>Remove rows that have missing values </a:t>
          </a:r>
          <a:endParaRPr lang="en-US"/>
        </a:p>
      </dgm:t>
    </dgm:pt>
    <dgm:pt modelId="{8A44907A-45C9-4830-9DA5-B515C2AD308E}" type="parTrans" cxnId="{64F3BB41-FBF4-44F5-A68B-EB3EB2420E45}">
      <dgm:prSet/>
      <dgm:spPr/>
      <dgm:t>
        <a:bodyPr/>
        <a:lstStyle/>
        <a:p>
          <a:endParaRPr lang="en-US"/>
        </a:p>
      </dgm:t>
    </dgm:pt>
    <dgm:pt modelId="{40983F34-049B-45F7-9D40-7A6A6EEF5A25}" type="sibTrans" cxnId="{64F3BB41-FBF4-44F5-A68B-EB3EB2420E45}">
      <dgm:prSet/>
      <dgm:spPr>
        <a:solidFill>
          <a:schemeClr val="bg1">
            <a:lumMod val="95000"/>
            <a:lumOff val="5000"/>
          </a:schemeClr>
        </a:solidFill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671F7D11-35F1-40F0-A5DE-D11EC6EE8F62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IN" b="0" i="0" dirty="0"/>
            <a:t>Convert to </a:t>
          </a:r>
          <a:r>
            <a:rPr lang="en-IN" b="0" i="0" dirty="0" err="1"/>
            <a:t>NaN</a:t>
          </a:r>
          <a:r>
            <a:rPr lang="en-IN" b="0" i="0" dirty="0"/>
            <a:t> (values that don’t add meaning like ‘select’) </a:t>
          </a:r>
          <a:endParaRPr lang="en-US" dirty="0"/>
        </a:p>
      </dgm:t>
    </dgm:pt>
    <dgm:pt modelId="{9E59B3B1-9341-4DA1-8CC7-14D4FAEF4A46}" type="parTrans" cxnId="{AFDD8E26-6945-4349-ABD7-93F4CE94461F}">
      <dgm:prSet/>
      <dgm:spPr/>
      <dgm:t>
        <a:bodyPr/>
        <a:lstStyle/>
        <a:p>
          <a:endParaRPr lang="en-US"/>
        </a:p>
      </dgm:t>
    </dgm:pt>
    <dgm:pt modelId="{EDB17E7A-4231-4D1C-A02E-6E05A53438E1}" type="sibTrans" cxnId="{AFDD8E26-6945-4349-ABD7-93F4CE94461F}">
      <dgm:prSet/>
      <dgm:spPr>
        <a:solidFill>
          <a:schemeClr val="bg1">
            <a:lumMod val="95000"/>
            <a:lumOff val="5000"/>
          </a:schemeClr>
        </a:solidFill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B81F11EA-B1BC-496C-B42F-6FC28E57DD37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IN" b="0" i="0"/>
            <a:t>Drop NA </a:t>
          </a:r>
          <a:endParaRPr lang="en-US"/>
        </a:p>
      </dgm:t>
    </dgm:pt>
    <dgm:pt modelId="{5BCFE960-A448-45FC-AD39-AFE1C4156343}" type="parTrans" cxnId="{FCED94F5-C5AF-47CD-BAB9-A44D4FE63FB1}">
      <dgm:prSet/>
      <dgm:spPr/>
      <dgm:t>
        <a:bodyPr/>
        <a:lstStyle/>
        <a:p>
          <a:endParaRPr lang="en-US"/>
        </a:p>
      </dgm:t>
    </dgm:pt>
    <dgm:pt modelId="{0C97ADC0-CC05-4F0E-9939-2C6909A1EE99}" type="sibTrans" cxnId="{FCED94F5-C5AF-47CD-BAB9-A44D4FE63FB1}">
      <dgm:prSet/>
      <dgm:spPr>
        <a:solidFill>
          <a:schemeClr val="bg1">
            <a:lumMod val="95000"/>
            <a:lumOff val="5000"/>
          </a:schemeClr>
        </a:solidFill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E5320A71-5C27-43FE-BBCD-4F68407EF0B1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IN" b="0" i="0"/>
            <a:t>Check for corrections (google, Google) </a:t>
          </a:r>
          <a:endParaRPr lang="en-US"/>
        </a:p>
      </dgm:t>
    </dgm:pt>
    <dgm:pt modelId="{4D923074-6B90-4BE9-8496-38F3E02D87C8}" type="parTrans" cxnId="{6757A92B-BEA1-40B0-BD59-1F92E031CCF7}">
      <dgm:prSet/>
      <dgm:spPr/>
      <dgm:t>
        <a:bodyPr/>
        <a:lstStyle/>
        <a:p>
          <a:endParaRPr lang="en-US"/>
        </a:p>
      </dgm:t>
    </dgm:pt>
    <dgm:pt modelId="{A1C32E0C-67BB-4716-8365-56CA76420F25}" type="sibTrans" cxnId="{6757A92B-BEA1-40B0-BD59-1F92E031CCF7}">
      <dgm:prSet/>
      <dgm:spPr>
        <a:solidFill>
          <a:schemeClr val="bg1">
            <a:lumMod val="95000"/>
            <a:lumOff val="5000"/>
          </a:schemeClr>
        </a:solidFill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0E4D6D1A-5726-48D6-86ED-D66FB0732047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IN" b="0" i="0" dirty="0"/>
            <a:t>Drop columns that won’t add any significance/variance </a:t>
          </a:r>
          <a:endParaRPr lang="en-US" dirty="0"/>
        </a:p>
      </dgm:t>
    </dgm:pt>
    <dgm:pt modelId="{4039A324-6ACC-47EE-9D7B-FB1767809816}" type="parTrans" cxnId="{DFCF82BE-72B2-4AC3-B966-E09D56327B22}">
      <dgm:prSet/>
      <dgm:spPr/>
      <dgm:t>
        <a:bodyPr/>
        <a:lstStyle/>
        <a:p>
          <a:endParaRPr lang="en-US"/>
        </a:p>
      </dgm:t>
    </dgm:pt>
    <dgm:pt modelId="{0D0B2640-B069-47E1-814B-D3FED7DC830E}" type="sibTrans" cxnId="{DFCF82BE-72B2-4AC3-B966-E09D56327B22}">
      <dgm:prSet/>
      <dgm:spPr>
        <a:solidFill>
          <a:schemeClr val="bg1">
            <a:lumMod val="95000"/>
            <a:lumOff val="5000"/>
          </a:schemeClr>
        </a:solidFill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F8CF10D8-CA19-4898-84AE-F218A0717CC6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IN" b="0" i="0" dirty="0"/>
            <a:t>Check data again for completeness</a:t>
          </a:r>
          <a:endParaRPr lang="en-US" dirty="0"/>
        </a:p>
      </dgm:t>
    </dgm:pt>
    <dgm:pt modelId="{50BF13FC-F767-4884-9896-AB9A2676289D}" type="parTrans" cxnId="{5193C666-9AB5-4759-8869-357501AA383A}">
      <dgm:prSet/>
      <dgm:spPr/>
      <dgm:t>
        <a:bodyPr/>
        <a:lstStyle/>
        <a:p>
          <a:endParaRPr lang="en-US"/>
        </a:p>
      </dgm:t>
    </dgm:pt>
    <dgm:pt modelId="{5AA08E46-1D84-4520-88E9-3F8AC9530268}" type="sibTrans" cxnId="{5193C666-9AB5-4759-8869-357501AA383A}">
      <dgm:prSet/>
      <dgm:spPr/>
      <dgm:t>
        <a:bodyPr/>
        <a:lstStyle/>
        <a:p>
          <a:endParaRPr lang="en-US"/>
        </a:p>
      </dgm:t>
    </dgm:pt>
    <dgm:pt modelId="{3BA2C85C-2F8F-4F95-B577-BE8AFE43E1AD}" type="pres">
      <dgm:prSet presAssocID="{2023DE54-F3F7-435B-BC27-25C0E77389B1}" presName="Name0" presStyleCnt="0">
        <dgm:presLayoutVars>
          <dgm:dir/>
          <dgm:resizeHandles val="exact"/>
        </dgm:presLayoutVars>
      </dgm:prSet>
      <dgm:spPr/>
    </dgm:pt>
    <dgm:pt modelId="{D3B16286-93DA-4A2C-8810-EA3F9EA019B3}" type="pres">
      <dgm:prSet presAssocID="{696E6145-FCE5-42D9-AAAF-7CF3244C2AE3}" presName="node" presStyleLbl="node1" presStyleIdx="0" presStyleCnt="9">
        <dgm:presLayoutVars>
          <dgm:bulletEnabled val="1"/>
        </dgm:presLayoutVars>
      </dgm:prSet>
      <dgm:spPr/>
    </dgm:pt>
    <dgm:pt modelId="{FE3994C6-90FA-4445-942F-D6410F6032EE}" type="pres">
      <dgm:prSet presAssocID="{CB6C556F-FE0A-478B-829E-BCD23C6730D8}" presName="sibTrans" presStyleLbl="sibTrans1D1" presStyleIdx="0" presStyleCnt="8"/>
      <dgm:spPr/>
    </dgm:pt>
    <dgm:pt modelId="{E16DBE8B-7C38-48EF-9283-73CD3642A3C6}" type="pres">
      <dgm:prSet presAssocID="{CB6C556F-FE0A-478B-829E-BCD23C6730D8}" presName="connectorText" presStyleLbl="sibTrans1D1" presStyleIdx="0" presStyleCnt="8"/>
      <dgm:spPr/>
    </dgm:pt>
    <dgm:pt modelId="{B3C88752-51A6-4D8E-9691-B2895E2B5B84}" type="pres">
      <dgm:prSet presAssocID="{30ADB54D-B25D-45D2-A337-A2C87928B8DC}" presName="node" presStyleLbl="node1" presStyleIdx="1" presStyleCnt="9">
        <dgm:presLayoutVars>
          <dgm:bulletEnabled val="1"/>
        </dgm:presLayoutVars>
      </dgm:prSet>
      <dgm:spPr/>
    </dgm:pt>
    <dgm:pt modelId="{38E5825F-77B9-4310-B280-6B5F33FC1904}" type="pres">
      <dgm:prSet presAssocID="{64248FB8-3868-48BF-8140-11C20C43C5C1}" presName="sibTrans" presStyleLbl="sibTrans1D1" presStyleIdx="1" presStyleCnt="8"/>
      <dgm:spPr/>
    </dgm:pt>
    <dgm:pt modelId="{C6CA95D1-4AF5-49C4-90B5-2CB799419802}" type="pres">
      <dgm:prSet presAssocID="{64248FB8-3868-48BF-8140-11C20C43C5C1}" presName="connectorText" presStyleLbl="sibTrans1D1" presStyleIdx="1" presStyleCnt="8"/>
      <dgm:spPr/>
    </dgm:pt>
    <dgm:pt modelId="{7FDF4D82-EDB3-421B-90A4-948B6931DC89}" type="pres">
      <dgm:prSet presAssocID="{56745302-956E-4755-A30F-C31EA2E29C4B}" presName="node" presStyleLbl="node1" presStyleIdx="2" presStyleCnt="9">
        <dgm:presLayoutVars>
          <dgm:bulletEnabled val="1"/>
        </dgm:presLayoutVars>
      </dgm:prSet>
      <dgm:spPr/>
    </dgm:pt>
    <dgm:pt modelId="{636C5F55-8D1D-40D4-8006-0780E2E23BFE}" type="pres">
      <dgm:prSet presAssocID="{88CA2FD0-34DA-44FF-B47D-C0C8A38E705C}" presName="sibTrans" presStyleLbl="sibTrans1D1" presStyleIdx="2" presStyleCnt="8"/>
      <dgm:spPr/>
    </dgm:pt>
    <dgm:pt modelId="{1111DB73-0272-4439-8FD7-16260D536B19}" type="pres">
      <dgm:prSet presAssocID="{88CA2FD0-34DA-44FF-B47D-C0C8A38E705C}" presName="connectorText" presStyleLbl="sibTrans1D1" presStyleIdx="2" presStyleCnt="8"/>
      <dgm:spPr/>
    </dgm:pt>
    <dgm:pt modelId="{FB858B5C-77A4-44FE-90B4-079D5DAB1B32}" type="pres">
      <dgm:prSet presAssocID="{998F2BA9-3A4B-4564-9AB8-2A4027D00A47}" presName="node" presStyleLbl="node1" presStyleIdx="3" presStyleCnt="9">
        <dgm:presLayoutVars>
          <dgm:bulletEnabled val="1"/>
        </dgm:presLayoutVars>
      </dgm:prSet>
      <dgm:spPr/>
    </dgm:pt>
    <dgm:pt modelId="{AB3EF782-01E5-4C17-AFB0-4B6546693A7B}" type="pres">
      <dgm:prSet presAssocID="{40983F34-049B-45F7-9D40-7A6A6EEF5A25}" presName="sibTrans" presStyleLbl="sibTrans1D1" presStyleIdx="3" presStyleCnt="8"/>
      <dgm:spPr/>
    </dgm:pt>
    <dgm:pt modelId="{7075A563-4BA0-4241-BBBE-BE9C43174952}" type="pres">
      <dgm:prSet presAssocID="{40983F34-049B-45F7-9D40-7A6A6EEF5A25}" presName="connectorText" presStyleLbl="sibTrans1D1" presStyleIdx="3" presStyleCnt="8"/>
      <dgm:spPr/>
    </dgm:pt>
    <dgm:pt modelId="{780EAE08-8340-4DAD-8BA8-AC4747CFF5DD}" type="pres">
      <dgm:prSet presAssocID="{671F7D11-35F1-40F0-A5DE-D11EC6EE8F62}" presName="node" presStyleLbl="node1" presStyleIdx="4" presStyleCnt="9">
        <dgm:presLayoutVars>
          <dgm:bulletEnabled val="1"/>
        </dgm:presLayoutVars>
      </dgm:prSet>
      <dgm:spPr/>
    </dgm:pt>
    <dgm:pt modelId="{0E672B2F-043C-4CAE-BB12-2AEE494F3CF6}" type="pres">
      <dgm:prSet presAssocID="{EDB17E7A-4231-4D1C-A02E-6E05A53438E1}" presName="sibTrans" presStyleLbl="sibTrans1D1" presStyleIdx="4" presStyleCnt="8"/>
      <dgm:spPr/>
    </dgm:pt>
    <dgm:pt modelId="{72B2354D-6B25-4A5D-B681-4C23B260D198}" type="pres">
      <dgm:prSet presAssocID="{EDB17E7A-4231-4D1C-A02E-6E05A53438E1}" presName="connectorText" presStyleLbl="sibTrans1D1" presStyleIdx="4" presStyleCnt="8"/>
      <dgm:spPr/>
    </dgm:pt>
    <dgm:pt modelId="{FF1D1A6A-E7CC-4AB5-A934-A8293073BC1A}" type="pres">
      <dgm:prSet presAssocID="{B81F11EA-B1BC-496C-B42F-6FC28E57DD37}" presName="node" presStyleLbl="node1" presStyleIdx="5" presStyleCnt="9">
        <dgm:presLayoutVars>
          <dgm:bulletEnabled val="1"/>
        </dgm:presLayoutVars>
      </dgm:prSet>
      <dgm:spPr/>
    </dgm:pt>
    <dgm:pt modelId="{E40FB08C-EE0F-40A8-AE95-987E6F777A32}" type="pres">
      <dgm:prSet presAssocID="{0C97ADC0-CC05-4F0E-9939-2C6909A1EE99}" presName="sibTrans" presStyleLbl="sibTrans1D1" presStyleIdx="5" presStyleCnt="8"/>
      <dgm:spPr/>
    </dgm:pt>
    <dgm:pt modelId="{D8F8B8F5-B1FC-4628-B630-0A249F66276F}" type="pres">
      <dgm:prSet presAssocID="{0C97ADC0-CC05-4F0E-9939-2C6909A1EE99}" presName="connectorText" presStyleLbl="sibTrans1D1" presStyleIdx="5" presStyleCnt="8"/>
      <dgm:spPr/>
    </dgm:pt>
    <dgm:pt modelId="{75584B58-A6E2-49B6-92A2-2F2B7572FD0B}" type="pres">
      <dgm:prSet presAssocID="{E5320A71-5C27-43FE-BBCD-4F68407EF0B1}" presName="node" presStyleLbl="node1" presStyleIdx="6" presStyleCnt="9">
        <dgm:presLayoutVars>
          <dgm:bulletEnabled val="1"/>
        </dgm:presLayoutVars>
      </dgm:prSet>
      <dgm:spPr/>
    </dgm:pt>
    <dgm:pt modelId="{FEBA4461-8785-46E0-8875-94C1169C7A38}" type="pres">
      <dgm:prSet presAssocID="{A1C32E0C-67BB-4716-8365-56CA76420F25}" presName="sibTrans" presStyleLbl="sibTrans1D1" presStyleIdx="6" presStyleCnt="8"/>
      <dgm:spPr/>
    </dgm:pt>
    <dgm:pt modelId="{A6FADBFB-1320-43CE-92B7-E80414830CC4}" type="pres">
      <dgm:prSet presAssocID="{A1C32E0C-67BB-4716-8365-56CA76420F25}" presName="connectorText" presStyleLbl="sibTrans1D1" presStyleIdx="6" presStyleCnt="8"/>
      <dgm:spPr/>
    </dgm:pt>
    <dgm:pt modelId="{9B95768C-B2F4-4DC1-A685-F79C71D7BBE4}" type="pres">
      <dgm:prSet presAssocID="{0E4D6D1A-5726-48D6-86ED-D66FB0732047}" presName="node" presStyleLbl="node1" presStyleIdx="7" presStyleCnt="9">
        <dgm:presLayoutVars>
          <dgm:bulletEnabled val="1"/>
        </dgm:presLayoutVars>
      </dgm:prSet>
      <dgm:spPr/>
    </dgm:pt>
    <dgm:pt modelId="{D9A0DFD7-F13E-4181-87CF-FE6AEE2C038C}" type="pres">
      <dgm:prSet presAssocID="{0D0B2640-B069-47E1-814B-D3FED7DC830E}" presName="sibTrans" presStyleLbl="sibTrans1D1" presStyleIdx="7" presStyleCnt="8"/>
      <dgm:spPr/>
    </dgm:pt>
    <dgm:pt modelId="{19F770AF-16A7-4225-9C58-1B956C48F8FE}" type="pres">
      <dgm:prSet presAssocID="{0D0B2640-B069-47E1-814B-D3FED7DC830E}" presName="connectorText" presStyleLbl="sibTrans1D1" presStyleIdx="7" presStyleCnt="8"/>
      <dgm:spPr/>
    </dgm:pt>
    <dgm:pt modelId="{17435EBF-1F08-478E-A250-D814C2966621}" type="pres">
      <dgm:prSet presAssocID="{F8CF10D8-CA19-4898-84AE-F218A0717CC6}" presName="node" presStyleLbl="node1" presStyleIdx="8" presStyleCnt="9">
        <dgm:presLayoutVars>
          <dgm:bulletEnabled val="1"/>
        </dgm:presLayoutVars>
      </dgm:prSet>
      <dgm:spPr/>
    </dgm:pt>
  </dgm:ptLst>
  <dgm:cxnLst>
    <dgm:cxn modelId="{BCE1FD06-2A88-4DAB-B52B-E7D22E1DA04C}" type="presOf" srcId="{A1C32E0C-67BB-4716-8365-56CA76420F25}" destId="{FEBA4461-8785-46E0-8875-94C1169C7A38}" srcOrd="0" destOrd="0" presId="urn:microsoft.com/office/officeart/2016/7/layout/RepeatingBendingProcessNew"/>
    <dgm:cxn modelId="{DE516907-66B8-4656-95AE-75C88218CD61}" type="presOf" srcId="{F8CF10D8-CA19-4898-84AE-F218A0717CC6}" destId="{17435EBF-1F08-478E-A250-D814C2966621}" srcOrd="0" destOrd="0" presId="urn:microsoft.com/office/officeart/2016/7/layout/RepeatingBendingProcessNew"/>
    <dgm:cxn modelId="{4EB5CD07-19AE-4FE1-8F75-E2FAFF434EF9}" type="presOf" srcId="{88CA2FD0-34DA-44FF-B47D-C0C8A38E705C}" destId="{1111DB73-0272-4439-8FD7-16260D536B19}" srcOrd="1" destOrd="0" presId="urn:microsoft.com/office/officeart/2016/7/layout/RepeatingBendingProcessNew"/>
    <dgm:cxn modelId="{5AE2170C-CCB5-4202-8AFD-5CF36FD406F7}" type="presOf" srcId="{696E6145-FCE5-42D9-AAAF-7CF3244C2AE3}" destId="{D3B16286-93DA-4A2C-8810-EA3F9EA019B3}" srcOrd="0" destOrd="0" presId="urn:microsoft.com/office/officeart/2016/7/layout/RepeatingBendingProcessNew"/>
    <dgm:cxn modelId="{BDAE591D-DC3D-46F9-97FD-6EE92F3C4498}" type="presOf" srcId="{64248FB8-3868-48BF-8140-11C20C43C5C1}" destId="{C6CA95D1-4AF5-49C4-90B5-2CB799419802}" srcOrd="1" destOrd="0" presId="urn:microsoft.com/office/officeart/2016/7/layout/RepeatingBendingProcessNew"/>
    <dgm:cxn modelId="{4C484D1E-3910-4C04-A3D8-8BEFC60B81F3}" type="presOf" srcId="{2023DE54-F3F7-435B-BC27-25C0E77389B1}" destId="{3BA2C85C-2F8F-4F95-B577-BE8AFE43E1AD}" srcOrd="0" destOrd="0" presId="urn:microsoft.com/office/officeart/2016/7/layout/RepeatingBendingProcessNew"/>
    <dgm:cxn modelId="{AFDD8E26-6945-4349-ABD7-93F4CE94461F}" srcId="{2023DE54-F3F7-435B-BC27-25C0E77389B1}" destId="{671F7D11-35F1-40F0-A5DE-D11EC6EE8F62}" srcOrd="4" destOrd="0" parTransId="{9E59B3B1-9341-4DA1-8CC7-14D4FAEF4A46}" sibTransId="{EDB17E7A-4231-4D1C-A02E-6E05A53438E1}"/>
    <dgm:cxn modelId="{DD6C5A28-7DEE-4CFB-A3B2-C3C1FD8C88D0}" type="presOf" srcId="{EDB17E7A-4231-4D1C-A02E-6E05A53438E1}" destId="{72B2354D-6B25-4A5D-B681-4C23B260D198}" srcOrd="1" destOrd="0" presId="urn:microsoft.com/office/officeart/2016/7/layout/RepeatingBendingProcessNew"/>
    <dgm:cxn modelId="{6757A92B-BEA1-40B0-BD59-1F92E031CCF7}" srcId="{2023DE54-F3F7-435B-BC27-25C0E77389B1}" destId="{E5320A71-5C27-43FE-BBCD-4F68407EF0B1}" srcOrd="6" destOrd="0" parTransId="{4D923074-6B90-4BE9-8496-38F3E02D87C8}" sibTransId="{A1C32E0C-67BB-4716-8365-56CA76420F25}"/>
    <dgm:cxn modelId="{E7424D3A-44E8-4A08-89FD-B5D95D67246B}" type="presOf" srcId="{0C97ADC0-CC05-4F0E-9939-2C6909A1EE99}" destId="{E40FB08C-EE0F-40A8-AE95-987E6F777A32}" srcOrd="0" destOrd="0" presId="urn:microsoft.com/office/officeart/2016/7/layout/RepeatingBendingProcessNew"/>
    <dgm:cxn modelId="{06F6BB3A-6F87-4FBC-8F6F-3D5B1078C520}" type="presOf" srcId="{0D0B2640-B069-47E1-814B-D3FED7DC830E}" destId="{D9A0DFD7-F13E-4181-87CF-FE6AEE2C038C}" srcOrd="0" destOrd="0" presId="urn:microsoft.com/office/officeart/2016/7/layout/RepeatingBendingProcessNew"/>
    <dgm:cxn modelId="{D11C193E-54B4-477D-B4AE-108BF36F1114}" type="presOf" srcId="{A1C32E0C-67BB-4716-8365-56CA76420F25}" destId="{A6FADBFB-1320-43CE-92B7-E80414830CC4}" srcOrd="1" destOrd="0" presId="urn:microsoft.com/office/officeart/2016/7/layout/RepeatingBendingProcessNew"/>
    <dgm:cxn modelId="{4BB6445C-F9D9-42ED-B485-A44FD9F4DDB1}" srcId="{2023DE54-F3F7-435B-BC27-25C0E77389B1}" destId="{30ADB54D-B25D-45D2-A337-A2C87928B8DC}" srcOrd="1" destOrd="0" parTransId="{CB41872D-0421-408F-B318-A579E73C9FC4}" sibTransId="{64248FB8-3868-48BF-8140-11C20C43C5C1}"/>
    <dgm:cxn modelId="{8333D55D-A00E-4BC4-8DB2-69D9F2077610}" type="presOf" srcId="{88CA2FD0-34DA-44FF-B47D-C0C8A38E705C}" destId="{636C5F55-8D1D-40D4-8006-0780E2E23BFE}" srcOrd="0" destOrd="0" presId="urn:microsoft.com/office/officeart/2016/7/layout/RepeatingBendingProcessNew"/>
    <dgm:cxn modelId="{64F3BB41-FBF4-44F5-A68B-EB3EB2420E45}" srcId="{2023DE54-F3F7-435B-BC27-25C0E77389B1}" destId="{998F2BA9-3A4B-4564-9AB8-2A4027D00A47}" srcOrd="3" destOrd="0" parTransId="{8A44907A-45C9-4830-9DA5-B515C2AD308E}" sibTransId="{40983F34-049B-45F7-9D40-7A6A6EEF5A25}"/>
    <dgm:cxn modelId="{CF68C864-7BA8-4E82-8A60-49AE58B51157}" type="presOf" srcId="{0E4D6D1A-5726-48D6-86ED-D66FB0732047}" destId="{9B95768C-B2F4-4DC1-A685-F79C71D7BBE4}" srcOrd="0" destOrd="0" presId="urn:microsoft.com/office/officeart/2016/7/layout/RepeatingBendingProcessNew"/>
    <dgm:cxn modelId="{C467C466-8234-4837-977E-1984315A8EE1}" type="presOf" srcId="{CB6C556F-FE0A-478B-829E-BCD23C6730D8}" destId="{FE3994C6-90FA-4445-942F-D6410F6032EE}" srcOrd="0" destOrd="0" presId="urn:microsoft.com/office/officeart/2016/7/layout/RepeatingBendingProcessNew"/>
    <dgm:cxn modelId="{5193C666-9AB5-4759-8869-357501AA383A}" srcId="{2023DE54-F3F7-435B-BC27-25C0E77389B1}" destId="{F8CF10D8-CA19-4898-84AE-F218A0717CC6}" srcOrd="8" destOrd="0" parTransId="{50BF13FC-F767-4884-9896-AB9A2676289D}" sibTransId="{5AA08E46-1D84-4520-88E9-3F8AC9530268}"/>
    <dgm:cxn modelId="{95F0A451-B64A-476F-95C9-A887E2FB7762}" type="presOf" srcId="{64248FB8-3868-48BF-8140-11C20C43C5C1}" destId="{38E5825F-77B9-4310-B280-6B5F33FC1904}" srcOrd="0" destOrd="0" presId="urn:microsoft.com/office/officeart/2016/7/layout/RepeatingBendingProcessNew"/>
    <dgm:cxn modelId="{E5B7B971-259A-4387-A24E-B1194F25C4C2}" type="presOf" srcId="{56745302-956E-4755-A30F-C31EA2E29C4B}" destId="{7FDF4D82-EDB3-421B-90A4-948B6931DC89}" srcOrd="0" destOrd="0" presId="urn:microsoft.com/office/officeart/2016/7/layout/RepeatingBendingProcessNew"/>
    <dgm:cxn modelId="{D0EF8958-6B3A-473D-9308-9F5C04222D98}" type="presOf" srcId="{CB6C556F-FE0A-478B-829E-BCD23C6730D8}" destId="{E16DBE8B-7C38-48EF-9283-73CD3642A3C6}" srcOrd="1" destOrd="0" presId="urn:microsoft.com/office/officeart/2016/7/layout/RepeatingBendingProcessNew"/>
    <dgm:cxn modelId="{12B0B987-E6E1-48FA-B4A4-9558DCD8B23B}" type="presOf" srcId="{B81F11EA-B1BC-496C-B42F-6FC28E57DD37}" destId="{FF1D1A6A-E7CC-4AB5-A934-A8293073BC1A}" srcOrd="0" destOrd="0" presId="urn:microsoft.com/office/officeart/2016/7/layout/RepeatingBendingProcessNew"/>
    <dgm:cxn modelId="{7CA57D8F-A2F0-4449-AF03-4CBB7AFEF28D}" srcId="{2023DE54-F3F7-435B-BC27-25C0E77389B1}" destId="{696E6145-FCE5-42D9-AAAF-7CF3244C2AE3}" srcOrd="0" destOrd="0" parTransId="{F5F76660-FBEB-429E-B2E0-DC2B623A4864}" sibTransId="{CB6C556F-FE0A-478B-829E-BCD23C6730D8}"/>
    <dgm:cxn modelId="{EDD1769C-5EE2-48F6-8F5D-5F24C65637C6}" type="presOf" srcId="{0C97ADC0-CC05-4F0E-9939-2C6909A1EE99}" destId="{D8F8B8F5-B1FC-4628-B630-0A249F66276F}" srcOrd="1" destOrd="0" presId="urn:microsoft.com/office/officeart/2016/7/layout/RepeatingBendingProcessNew"/>
    <dgm:cxn modelId="{9816B79C-55A5-47A1-BEB8-DBD2470A148D}" type="presOf" srcId="{E5320A71-5C27-43FE-BBCD-4F68407EF0B1}" destId="{75584B58-A6E2-49B6-92A2-2F2B7572FD0B}" srcOrd="0" destOrd="0" presId="urn:microsoft.com/office/officeart/2016/7/layout/RepeatingBendingProcessNew"/>
    <dgm:cxn modelId="{68710EAD-BE40-4CBC-90C8-277696079F49}" type="presOf" srcId="{0D0B2640-B069-47E1-814B-D3FED7DC830E}" destId="{19F770AF-16A7-4225-9C58-1B956C48F8FE}" srcOrd="1" destOrd="0" presId="urn:microsoft.com/office/officeart/2016/7/layout/RepeatingBendingProcessNew"/>
    <dgm:cxn modelId="{DFCF82BE-72B2-4AC3-B966-E09D56327B22}" srcId="{2023DE54-F3F7-435B-BC27-25C0E77389B1}" destId="{0E4D6D1A-5726-48D6-86ED-D66FB0732047}" srcOrd="7" destOrd="0" parTransId="{4039A324-6ACC-47EE-9D7B-FB1767809816}" sibTransId="{0D0B2640-B069-47E1-814B-D3FED7DC830E}"/>
    <dgm:cxn modelId="{8160CCC7-3470-4FE4-AF7E-E0928D82AE5B}" type="presOf" srcId="{30ADB54D-B25D-45D2-A337-A2C87928B8DC}" destId="{B3C88752-51A6-4D8E-9691-B2895E2B5B84}" srcOrd="0" destOrd="0" presId="urn:microsoft.com/office/officeart/2016/7/layout/RepeatingBendingProcessNew"/>
    <dgm:cxn modelId="{A3C6B4CD-C1C0-412E-AECE-AB9FA745CDF6}" type="presOf" srcId="{40983F34-049B-45F7-9D40-7A6A6EEF5A25}" destId="{AB3EF782-01E5-4C17-AFB0-4B6546693A7B}" srcOrd="0" destOrd="0" presId="urn:microsoft.com/office/officeart/2016/7/layout/RepeatingBendingProcessNew"/>
    <dgm:cxn modelId="{72DAD2D4-07DA-4104-85E5-A444DE99A968}" srcId="{2023DE54-F3F7-435B-BC27-25C0E77389B1}" destId="{56745302-956E-4755-A30F-C31EA2E29C4B}" srcOrd="2" destOrd="0" parTransId="{179F94D5-954F-45DF-8CD1-36EA9AC84490}" sibTransId="{88CA2FD0-34DA-44FF-B47D-C0C8A38E705C}"/>
    <dgm:cxn modelId="{61E825DE-0BDC-4695-93F0-359AF05694A6}" type="presOf" srcId="{EDB17E7A-4231-4D1C-A02E-6E05A53438E1}" destId="{0E672B2F-043C-4CAE-BB12-2AEE494F3CF6}" srcOrd="0" destOrd="0" presId="urn:microsoft.com/office/officeart/2016/7/layout/RepeatingBendingProcessNew"/>
    <dgm:cxn modelId="{05DDC6E5-8E8F-41A2-802C-5CEF151A79E1}" type="presOf" srcId="{998F2BA9-3A4B-4564-9AB8-2A4027D00A47}" destId="{FB858B5C-77A4-44FE-90B4-079D5DAB1B32}" srcOrd="0" destOrd="0" presId="urn:microsoft.com/office/officeart/2016/7/layout/RepeatingBendingProcessNew"/>
    <dgm:cxn modelId="{87ED19EA-D03A-454A-A062-320BEBE8143A}" type="presOf" srcId="{671F7D11-35F1-40F0-A5DE-D11EC6EE8F62}" destId="{780EAE08-8340-4DAD-8BA8-AC4747CFF5DD}" srcOrd="0" destOrd="0" presId="urn:microsoft.com/office/officeart/2016/7/layout/RepeatingBendingProcessNew"/>
    <dgm:cxn modelId="{FCED94F5-C5AF-47CD-BAB9-A44D4FE63FB1}" srcId="{2023DE54-F3F7-435B-BC27-25C0E77389B1}" destId="{B81F11EA-B1BC-496C-B42F-6FC28E57DD37}" srcOrd="5" destOrd="0" parTransId="{5BCFE960-A448-45FC-AD39-AFE1C4156343}" sibTransId="{0C97ADC0-CC05-4F0E-9939-2C6909A1EE99}"/>
    <dgm:cxn modelId="{405878F7-994E-4681-9075-3818990D7B17}" type="presOf" srcId="{40983F34-049B-45F7-9D40-7A6A6EEF5A25}" destId="{7075A563-4BA0-4241-BBBE-BE9C43174952}" srcOrd="1" destOrd="0" presId="urn:microsoft.com/office/officeart/2016/7/layout/RepeatingBendingProcessNew"/>
    <dgm:cxn modelId="{CAF860EA-BCA8-484D-8446-3A9CA9D4197F}" type="presParOf" srcId="{3BA2C85C-2F8F-4F95-B577-BE8AFE43E1AD}" destId="{D3B16286-93DA-4A2C-8810-EA3F9EA019B3}" srcOrd="0" destOrd="0" presId="urn:microsoft.com/office/officeart/2016/7/layout/RepeatingBendingProcessNew"/>
    <dgm:cxn modelId="{42905BDA-A25A-484E-A6FD-F473676E1DAF}" type="presParOf" srcId="{3BA2C85C-2F8F-4F95-B577-BE8AFE43E1AD}" destId="{FE3994C6-90FA-4445-942F-D6410F6032EE}" srcOrd="1" destOrd="0" presId="urn:microsoft.com/office/officeart/2016/7/layout/RepeatingBendingProcessNew"/>
    <dgm:cxn modelId="{2C0D1A36-C6B3-4082-AF84-60B5E633586B}" type="presParOf" srcId="{FE3994C6-90FA-4445-942F-D6410F6032EE}" destId="{E16DBE8B-7C38-48EF-9283-73CD3642A3C6}" srcOrd="0" destOrd="0" presId="urn:microsoft.com/office/officeart/2016/7/layout/RepeatingBendingProcessNew"/>
    <dgm:cxn modelId="{8EED2A57-DC89-4597-935D-B27E0CDE9470}" type="presParOf" srcId="{3BA2C85C-2F8F-4F95-B577-BE8AFE43E1AD}" destId="{B3C88752-51A6-4D8E-9691-B2895E2B5B84}" srcOrd="2" destOrd="0" presId="urn:microsoft.com/office/officeart/2016/7/layout/RepeatingBendingProcessNew"/>
    <dgm:cxn modelId="{3E5F4322-8088-4751-A38A-F10E1B815338}" type="presParOf" srcId="{3BA2C85C-2F8F-4F95-B577-BE8AFE43E1AD}" destId="{38E5825F-77B9-4310-B280-6B5F33FC1904}" srcOrd="3" destOrd="0" presId="urn:microsoft.com/office/officeart/2016/7/layout/RepeatingBendingProcessNew"/>
    <dgm:cxn modelId="{5677826A-55AB-4ABC-AB12-F0D8532C8DCA}" type="presParOf" srcId="{38E5825F-77B9-4310-B280-6B5F33FC1904}" destId="{C6CA95D1-4AF5-49C4-90B5-2CB799419802}" srcOrd="0" destOrd="0" presId="urn:microsoft.com/office/officeart/2016/7/layout/RepeatingBendingProcessNew"/>
    <dgm:cxn modelId="{75CCD226-EC6E-486D-82E2-D3FE80657D1C}" type="presParOf" srcId="{3BA2C85C-2F8F-4F95-B577-BE8AFE43E1AD}" destId="{7FDF4D82-EDB3-421B-90A4-948B6931DC89}" srcOrd="4" destOrd="0" presId="urn:microsoft.com/office/officeart/2016/7/layout/RepeatingBendingProcessNew"/>
    <dgm:cxn modelId="{C9BB6D07-BA8C-4A06-B368-92CB72543044}" type="presParOf" srcId="{3BA2C85C-2F8F-4F95-B577-BE8AFE43E1AD}" destId="{636C5F55-8D1D-40D4-8006-0780E2E23BFE}" srcOrd="5" destOrd="0" presId="urn:microsoft.com/office/officeart/2016/7/layout/RepeatingBendingProcessNew"/>
    <dgm:cxn modelId="{A619A0F8-1605-465F-A906-3D0343C09ED1}" type="presParOf" srcId="{636C5F55-8D1D-40D4-8006-0780E2E23BFE}" destId="{1111DB73-0272-4439-8FD7-16260D536B19}" srcOrd="0" destOrd="0" presId="urn:microsoft.com/office/officeart/2016/7/layout/RepeatingBendingProcessNew"/>
    <dgm:cxn modelId="{3272DE34-1336-4194-9D90-B6CD9689376C}" type="presParOf" srcId="{3BA2C85C-2F8F-4F95-B577-BE8AFE43E1AD}" destId="{FB858B5C-77A4-44FE-90B4-079D5DAB1B32}" srcOrd="6" destOrd="0" presId="urn:microsoft.com/office/officeart/2016/7/layout/RepeatingBendingProcessNew"/>
    <dgm:cxn modelId="{C9DD86CE-EA73-415C-85C4-E7C7235DC26C}" type="presParOf" srcId="{3BA2C85C-2F8F-4F95-B577-BE8AFE43E1AD}" destId="{AB3EF782-01E5-4C17-AFB0-4B6546693A7B}" srcOrd="7" destOrd="0" presId="urn:microsoft.com/office/officeart/2016/7/layout/RepeatingBendingProcessNew"/>
    <dgm:cxn modelId="{6C059528-5E01-4FAC-B8FF-84F8D12C46FA}" type="presParOf" srcId="{AB3EF782-01E5-4C17-AFB0-4B6546693A7B}" destId="{7075A563-4BA0-4241-BBBE-BE9C43174952}" srcOrd="0" destOrd="0" presId="urn:microsoft.com/office/officeart/2016/7/layout/RepeatingBendingProcessNew"/>
    <dgm:cxn modelId="{4A4DE8C6-4392-4740-9771-B84B8AD6D62B}" type="presParOf" srcId="{3BA2C85C-2F8F-4F95-B577-BE8AFE43E1AD}" destId="{780EAE08-8340-4DAD-8BA8-AC4747CFF5DD}" srcOrd="8" destOrd="0" presId="urn:microsoft.com/office/officeart/2016/7/layout/RepeatingBendingProcessNew"/>
    <dgm:cxn modelId="{F0251D65-AA79-4E31-9BF2-D999D0FED423}" type="presParOf" srcId="{3BA2C85C-2F8F-4F95-B577-BE8AFE43E1AD}" destId="{0E672B2F-043C-4CAE-BB12-2AEE494F3CF6}" srcOrd="9" destOrd="0" presId="urn:microsoft.com/office/officeart/2016/7/layout/RepeatingBendingProcessNew"/>
    <dgm:cxn modelId="{FB8CF6B5-C57D-44B2-A3FF-54F252A25162}" type="presParOf" srcId="{0E672B2F-043C-4CAE-BB12-2AEE494F3CF6}" destId="{72B2354D-6B25-4A5D-B681-4C23B260D198}" srcOrd="0" destOrd="0" presId="urn:microsoft.com/office/officeart/2016/7/layout/RepeatingBendingProcessNew"/>
    <dgm:cxn modelId="{38B083F9-FE70-4354-ABAE-22089A0B7850}" type="presParOf" srcId="{3BA2C85C-2F8F-4F95-B577-BE8AFE43E1AD}" destId="{FF1D1A6A-E7CC-4AB5-A934-A8293073BC1A}" srcOrd="10" destOrd="0" presId="urn:microsoft.com/office/officeart/2016/7/layout/RepeatingBendingProcessNew"/>
    <dgm:cxn modelId="{7D9EFFF1-1854-49B8-9804-5BD554C9977A}" type="presParOf" srcId="{3BA2C85C-2F8F-4F95-B577-BE8AFE43E1AD}" destId="{E40FB08C-EE0F-40A8-AE95-987E6F777A32}" srcOrd="11" destOrd="0" presId="urn:microsoft.com/office/officeart/2016/7/layout/RepeatingBendingProcessNew"/>
    <dgm:cxn modelId="{28B6A2BD-451E-4BFA-A62C-A392953010E3}" type="presParOf" srcId="{E40FB08C-EE0F-40A8-AE95-987E6F777A32}" destId="{D8F8B8F5-B1FC-4628-B630-0A249F66276F}" srcOrd="0" destOrd="0" presId="urn:microsoft.com/office/officeart/2016/7/layout/RepeatingBendingProcessNew"/>
    <dgm:cxn modelId="{443F762A-FEF6-4BAC-885B-72BC14B1B2BD}" type="presParOf" srcId="{3BA2C85C-2F8F-4F95-B577-BE8AFE43E1AD}" destId="{75584B58-A6E2-49B6-92A2-2F2B7572FD0B}" srcOrd="12" destOrd="0" presId="urn:microsoft.com/office/officeart/2016/7/layout/RepeatingBendingProcessNew"/>
    <dgm:cxn modelId="{0184F0C9-3A22-469B-999B-6E8C731E7BC1}" type="presParOf" srcId="{3BA2C85C-2F8F-4F95-B577-BE8AFE43E1AD}" destId="{FEBA4461-8785-46E0-8875-94C1169C7A38}" srcOrd="13" destOrd="0" presId="urn:microsoft.com/office/officeart/2016/7/layout/RepeatingBendingProcessNew"/>
    <dgm:cxn modelId="{F64499B5-2525-4302-AF42-2477923DC50E}" type="presParOf" srcId="{FEBA4461-8785-46E0-8875-94C1169C7A38}" destId="{A6FADBFB-1320-43CE-92B7-E80414830CC4}" srcOrd="0" destOrd="0" presId="urn:microsoft.com/office/officeart/2016/7/layout/RepeatingBendingProcessNew"/>
    <dgm:cxn modelId="{4B714DE8-3846-4E76-8F7D-6D852C10F519}" type="presParOf" srcId="{3BA2C85C-2F8F-4F95-B577-BE8AFE43E1AD}" destId="{9B95768C-B2F4-4DC1-A685-F79C71D7BBE4}" srcOrd="14" destOrd="0" presId="urn:microsoft.com/office/officeart/2016/7/layout/RepeatingBendingProcessNew"/>
    <dgm:cxn modelId="{925302C7-F09F-440F-B2AF-2200AE536EDC}" type="presParOf" srcId="{3BA2C85C-2F8F-4F95-B577-BE8AFE43E1AD}" destId="{D9A0DFD7-F13E-4181-87CF-FE6AEE2C038C}" srcOrd="15" destOrd="0" presId="urn:microsoft.com/office/officeart/2016/7/layout/RepeatingBendingProcessNew"/>
    <dgm:cxn modelId="{43C2972C-DE1D-49EA-A37D-127D5B6CCFAB}" type="presParOf" srcId="{D9A0DFD7-F13E-4181-87CF-FE6AEE2C038C}" destId="{19F770AF-16A7-4225-9C58-1B956C48F8FE}" srcOrd="0" destOrd="0" presId="urn:microsoft.com/office/officeart/2016/7/layout/RepeatingBendingProcessNew"/>
    <dgm:cxn modelId="{342E92F7-AF7B-431B-85AB-2601F6EB4CC9}" type="presParOf" srcId="{3BA2C85C-2F8F-4F95-B577-BE8AFE43E1AD}" destId="{17435EBF-1F08-478E-A250-D814C2966621}" srcOrd="1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3994C6-90FA-4445-942F-D6410F6032EE}">
      <dsp:nvSpPr>
        <dsp:cNvPr id="0" name=""/>
        <dsp:cNvSpPr/>
      </dsp:nvSpPr>
      <dsp:spPr>
        <a:xfrm>
          <a:off x="2194440" y="446846"/>
          <a:ext cx="3467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6736" y="45720"/>
              </a:lnTo>
            </a:path>
          </a:pathLst>
        </a:custGeom>
        <a:noFill/>
        <a:ln w="6350" cap="flat" cmpd="sng" algn="ctr">
          <a:solidFill>
            <a:schemeClr val="bg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58375" y="490679"/>
        <a:ext cx="18866" cy="3773"/>
      </dsp:txXfrm>
    </dsp:sp>
    <dsp:sp modelId="{D3B16286-93DA-4A2C-8810-EA3F9EA019B3}">
      <dsp:nvSpPr>
        <dsp:cNvPr id="0" name=""/>
        <dsp:cNvSpPr/>
      </dsp:nvSpPr>
      <dsp:spPr>
        <a:xfrm>
          <a:off x="555647" y="388"/>
          <a:ext cx="1640593" cy="984355"/>
        </a:xfrm>
        <a:prstGeom prst="rect">
          <a:avLst/>
        </a:prstGeom>
        <a:solidFill>
          <a:schemeClr val="accent4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390" tIns="84384" rIns="80390" bIns="8438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/>
            <a:t>Check for missing values </a:t>
          </a:r>
          <a:endParaRPr lang="en-US" sz="1200" kern="1200"/>
        </a:p>
      </dsp:txBody>
      <dsp:txXfrm>
        <a:off x="555647" y="388"/>
        <a:ext cx="1640593" cy="984355"/>
      </dsp:txXfrm>
    </dsp:sp>
    <dsp:sp modelId="{38E5825F-77B9-4310-B280-6B5F33FC1904}">
      <dsp:nvSpPr>
        <dsp:cNvPr id="0" name=""/>
        <dsp:cNvSpPr/>
      </dsp:nvSpPr>
      <dsp:spPr>
        <a:xfrm>
          <a:off x="4212370" y="446846"/>
          <a:ext cx="3467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6736" y="45720"/>
              </a:lnTo>
            </a:path>
          </a:pathLst>
        </a:custGeom>
        <a:noFill/>
        <a:ln w="6350" cap="flat" cmpd="sng" algn="ctr">
          <a:solidFill>
            <a:schemeClr val="bg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76304" y="490679"/>
        <a:ext cx="18866" cy="3773"/>
      </dsp:txXfrm>
    </dsp:sp>
    <dsp:sp modelId="{B3C88752-51A6-4D8E-9691-B2895E2B5B84}">
      <dsp:nvSpPr>
        <dsp:cNvPr id="0" name=""/>
        <dsp:cNvSpPr/>
      </dsp:nvSpPr>
      <dsp:spPr>
        <a:xfrm>
          <a:off x="2573576" y="388"/>
          <a:ext cx="1640593" cy="984355"/>
        </a:xfrm>
        <a:prstGeom prst="rect">
          <a:avLst/>
        </a:prstGeom>
        <a:solidFill>
          <a:schemeClr val="accent4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390" tIns="84384" rIns="80390" bIns="8438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/>
            <a:t>Drop columns with more than 40% missing values </a:t>
          </a:r>
          <a:endParaRPr lang="en-US" sz="1200" kern="1200"/>
        </a:p>
      </dsp:txBody>
      <dsp:txXfrm>
        <a:off x="2573576" y="388"/>
        <a:ext cx="1640593" cy="984355"/>
      </dsp:txXfrm>
    </dsp:sp>
    <dsp:sp modelId="{636C5F55-8D1D-40D4-8006-0780E2E23BFE}">
      <dsp:nvSpPr>
        <dsp:cNvPr id="0" name=""/>
        <dsp:cNvSpPr/>
      </dsp:nvSpPr>
      <dsp:spPr>
        <a:xfrm>
          <a:off x="1375943" y="982944"/>
          <a:ext cx="4035859" cy="346736"/>
        </a:xfrm>
        <a:custGeom>
          <a:avLst/>
          <a:gdLst/>
          <a:ahLst/>
          <a:cxnLst/>
          <a:rect l="0" t="0" r="0" b="0"/>
          <a:pathLst>
            <a:path>
              <a:moveTo>
                <a:pt x="4035859" y="0"/>
              </a:moveTo>
              <a:lnTo>
                <a:pt x="4035859" y="190468"/>
              </a:lnTo>
              <a:lnTo>
                <a:pt x="0" y="190468"/>
              </a:lnTo>
              <a:lnTo>
                <a:pt x="0" y="346736"/>
              </a:lnTo>
            </a:path>
          </a:pathLst>
        </a:custGeom>
        <a:noFill/>
        <a:ln w="6350" cap="flat" cmpd="sng" algn="ctr">
          <a:solidFill>
            <a:schemeClr val="bg1">
              <a:lumMod val="95000"/>
              <a:lumOff val="500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292536" y="1154425"/>
        <a:ext cx="202673" cy="3773"/>
      </dsp:txXfrm>
    </dsp:sp>
    <dsp:sp modelId="{7FDF4D82-EDB3-421B-90A4-948B6931DC89}">
      <dsp:nvSpPr>
        <dsp:cNvPr id="0" name=""/>
        <dsp:cNvSpPr/>
      </dsp:nvSpPr>
      <dsp:spPr>
        <a:xfrm>
          <a:off x="4591506" y="388"/>
          <a:ext cx="1640593" cy="984355"/>
        </a:xfrm>
        <a:prstGeom prst="rect">
          <a:avLst/>
        </a:prstGeom>
        <a:solidFill>
          <a:schemeClr val="accent4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390" tIns="84384" rIns="80390" bIns="8438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/>
            <a:t>Check for rows with missing values</a:t>
          </a:r>
          <a:endParaRPr lang="en-US" sz="1200" kern="1200"/>
        </a:p>
      </dsp:txBody>
      <dsp:txXfrm>
        <a:off x="4591506" y="388"/>
        <a:ext cx="1640593" cy="984355"/>
      </dsp:txXfrm>
    </dsp:sp>
    <dsp:sp modelId="{AB3EF782-01E5-4C17-AFB0-4B6546693A7B}">
      <dsp:nvSpPr>
        <dsp:cNvPr id="0" name=""/>
        <dsp:cNvSpPr/>
      </dsp:nvSpPr>
      <dsp:spPr>
        <a:xfrm>
          <a:off x="2194440" y="1808538"/>
          <a:ext cx="3467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6736" y="45720"/>
              </a:lnTo>
            </a:path>
          </a:pathLst>
        </a:custGeom>
        <a:noFill/>
        <a:ln w="6350" cap="flat" cmpd="sng" algn="ctr">
          <a:solidFill>
            <a:schemeClr val="bg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58375" y="1852371"/>
        <a:ext cx="18866" cy="3773"/>
      </dsp:txXfrm>
    </dsp:sp>
    <dsp:sp modelId="{FB858B5C-77A4-44FE-90B4-079D5DAB1B32}">
      <dsp:nvSpPr>
        <dsp:cNvPr id="0" name=""/>
        <dsp:cNvSpPr/>
      </dsp:nvSpPr>
      <dsp:spPr>
        <a:xfrm>
          <a:off x="555647" y="1362080"/>
          <a:ext cx="1640593" cy="984355"/>
        </a:xfrm>
        <a:prstGeom prst="rect">
          <a:avLst/>
        </a:prstGeom>
        <a:solidFill>
          <a:schemeClr val="accent4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390" tIns="84384" rIns="80390" bIns="8438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/>
            <a:t>Remove rows that have missing values </a:t>
          </a:r>
          <a:endParaRPr lang="en-US" sz="1200" kern="1200"/>
        </a:p>
      </dsp:txBody>
      <dsp:txXfrm>
        <a:off x="555647" y="1362080"/>
        <a:ext cx="1640593" cy="984355"/>
      </dsp:txXfrm>
    </dsp:sp>
    <dsp:sp modelId="{0E672B2F-043C-4CAE-BB12-2AEE494F3CF6}">
      <dsp:nvSpPr>
        <dsp:cNvPr id="0" name=""/>
        <dsp:cNvSpPr/>
      </dsp:nvSpPr>
      <dsp:spPr>
        <a:xfrm>
          <a:off x="4212370" y="1808538"/>
          <a:ext cx="3467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6736" y="45720"/>
              </a:lnTo>
            </a:path>
          </a:pathLst>
        </a:custGeom>
        <a:noFill/>
        <a:ln w="6350" cap="flat" cmpd="sng" algn="ctr">
          <a:solidFill>
            <a:schemeClr val="bg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76304" y="1852371"/>
        <a:ext cx="18866" cy="3773"/>
      </dsp:txXfrm>
    </dsp:sp>
    <dsp:sp modelId="{780EAE08-8340-4DAD-8BA8-AC4747CFF5DD}">
      <dsp:nvSpPr>
        <dsp:cNvPr id="0" name=""/>
        <dsp:cNvSpPr/>
      </dsp:nvSpPr>
      <dsp:spPr>
        <a:xfrm>
          <a:off x="2573576" y="1362080"/>
          <a:ext cx="1640593" cy="984355"/>
        </a:xfrm>
        <a:prstGeom prst="rect">
          <a:avLst/>
        </a:prstGeom>
        <a:solidFill>
          <a:schemeClr val="accent4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390" tIns="84384" rIns="80390" bIns="8438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 dirty="0"/>
            <a:t>Convert to </a:t>
          </a:r>
          <a:r>
            <a:rPr lang="en-IN" sz="1200" b="0" i="0" kern="1200" dirty="0" err="1"/>
            <a:t>NaN</a:t>
          </a:r>
          <a:r>
            <a:rPr lang="en-IN" sz="1200" b="0" i="0" kern="1200" dirty="0"/>
            <a:t> (values that don’t add meaning like ‘select’) </a:t>
          </a:r>
          <a:endParaRPr lang="en-US" sz="1200" kern="1200" dirty="0"/>
        </a:p>
      </dsp:txBody>
      <dsp:txXfrm>
        <a:off x="2573576" y="1362080"/>
        <a:ext cx="1640593" cy="984355"/>
      </dsp:txXfrm>
    </dsp:sp>
    <dsp:sp modelId="{E40FB08C-EE0F-40A8-AE95-987E6F777A32}">
      <dsp:nvSpPr>
        <dsp:cNvPr id="0" name=""/>
        <dsp:cNvSpPr/>
      </dsp:nvSpPr>
      <dsp:spPr>
        <a:xfrm>
          <a:off x="1375943" y="2344636"/>
          <a:ext cx="4035859" cy="346736"/>
        </a:xfrm>
        <a:custGeom>
          <a:avLst/>
          <a:gdLst/>
          <a:ahLst/>
          <a:cxnLst/>
          <a:rect l="0" t="0" r="0" b="0"/>
          <a:pathLst>
            <a:path>
              <a:moveTo>
                <a:pt x="4035859" y="0"/>
              </a:moveTo>
              <a:lnTo>
                <a:pt x="4035859" y="190468"/>
              </a:lnTo>
              <a:lnTo>
                <a:pt x="0" y="190468"/>
              </a:lnTo>
              <a:lnTo>
                <a:pt x="0" y="346736"/>
              </a:lnTo>
            </a:path>
          </a:pathLst>
        </a:custGeom>
        <a:noFill/>
        <a:ln w="6350" cap="flat" cmpd="sng" algn="ctr">
          <a:solidFill>
            <a:schemeClr val="bg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292536" y="2516117"/>
        <a:ext cx="202673" cy="3773"/>
      </dsp:txXfrm>
    </dsp:sp>
    <dsp:sp modelId="{FF1D1A6A-E7CC-4AB5-A934-A8293073BC1A}">
      <dsp:nvSpPr>
        <dsp:cNvPr id="0" name=""/>
        <dsp:cNvSpPr/>
      </dsp:nvSpPr>
      <dsp:spPr>
        <a:xfrm>
          <a:off x="4591506" y="1362080"/>
          <a:ext cx="1640593" cy="984355"/>
        </a:xfrm>
        <a:prstGeom prst="rect">
          <a:avLst/>
        </a:prstGeom>
        <a:solidFill>
          <a:schemeClr val="accent4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390" tIns="84384" rIns="80390" bIns="8438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/>
            <a:t>Drop NA </a:t>
          </a:r>
          <a:endParaRPr lang="en-US" sz="1200" kern="1200"/>
        </a:p>
      </dsp:txBody>
      <dsp:txXfrm>
        <a:off x="4591506" y="1362080"/>
        <a:ext cx="1640593" cy="984355"/>
      </dsp:txXfrm>
    </dsp:sp>
    <dsp:sp modelId="{FEBA4461-8785-46E0-8875-94C1169C7A38}">
      <dsp:nvSpPr>
        <dsp:cNvPr id="0" name=""/>
        <dsp:cNvSpPr/>
      </dsp:nvSpPr>
      <dsp:spPr>
        <a:xfrm>
          <a:off x="2194440" y="3170230"/>
          <a:ext cx="3467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6736" y="45720"/>
              </a:lnTo>
            </a:path>
          </a:pathLst>
        </a:custGeom>
        <a:noFill/>
        <a:ln w="6350" cap="flat" cmpd="sng" algn="ctr">
          <a:solidFill>
            <a:schemeClr val="bg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58375" y="3214064"/>
        <a:ext cx="18866" cy="3773"/>
      </dsp:txXfrm>
    </dsp:sp>
    <dsp:sp modelId="{75584B58-A6E2-49B6-92A2-2F2B7572FD0B}">
      <dsp:nvSpPr>
        <dsp:cNvPr id="0" name=""/>
        <dsp:cNvSpPr/>
      </dsp:nvSpPr>
      <dsp:spPr>
        <a:xfrm>
          <a:off x="555647" y="2723772"/>
          <a:ext cx="1640593" cy="984355"/>
        </a:xfrm>
        <a:prstGeom prst="rect">
          <a:avLst/>
        </a:prstGeom>
        <a:solidFill>
          <a:schemeClr val="accent4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390" tIns="84384" rIns="80390" bIns="8438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/>
            <a:t>Check for corrections (google, Google) </a:t>
          </a:r>
          <a:endParaRPr lang="en-US" sz="1200" kern="1200"/>
        </a:p>
      </dsp:txBody>
      <dsp:txXfrm>
        <a:off x="555647" y="2723772"/>
        <a:ext cx="1640593" cy="984355"/>
      </dsp:txXfrm>
    </dsp:sp>
    <dsp:sp modelId="{D9A0DFD7-F13E-4181-87CF-FE6AEE2C038C}">
      <dsp:nvSpPr>
        <dsp:cNvPr id="0" name=""/>
        <dsp:cNvSpPr/>
      </dsp:nvSpPr>
      <dsp:spPr>
        <a:xfrm>
          <a:off x="4212370" y="3170230"/>
          <a:ext cx="34673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6736" y="45720"/>
              </a:lnTo>
            </a:path>
          </a:pathLst>
        </a:custGeom>
        <a:noFill/>
        <a:ln w="6350" cap="flat" cmpd="sng" algn="ctr">
          <a:solidFill>
            <a:schemeClr val="bg1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76304" y="3214064"/>
        <a:ext cx="18866" cy="3773"/>
      </dsp:txXfrm>
    </dsp:sp>
    <dsp:sp modelId="{9B95768C-B2F4-4DC1-A685-F79C71D7BBE4}">
      <dsp:nvSpPr>
        <dsp:cNvPr id="0" name=""/>
        <dsp:cNvSpPr/>
      </dsp:nvSpPr>
      <dsp:spPr>
        <a:xfrm>
          <a:off x="2573576" y="2723772"/>
          <a:ext cx="1640593" cy="984355"/>
        </a:xfrm>
        <a:prstGeom prst="rect">
          <a:avLst/>
        </a:prstGeom>
        <a:solidFill>
          <a:schemeClr val="accent4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390" tIns="84384" rIns="80390" bIns="8438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 dirty="0"/>
            <a:t>Drop columns that won’t add any significance/variance </a:t>
          </a:r>
          <a:endParaRPr lang="en-US" sz="1200" kern="1200" dirty="0"/>
        </a:p>
      </dsp:txBody>
      <dsp:txXfrm>
        <a:off x="2573576" y="2723772"/>
        <a:ext cx="1640593" cy="984355"/>
      </dsp:txXfrm>
    </dsp:sp>
    <dsp:sp modelId="{17435EBF-1F08-478E-A250-D814C2966621}">
      <dsp:nvSpPr>
        <dsp:cNvPr id="0" name=""/>
        <dsp:cNvSpPr/>
      </dsp:nvSpPr>
      <dsp:spPr>
        <a:xfrm>
          <a:off x="4591506" y="2723772"/>
          <a:ext cx="1640593" cy="984355"/>
        </a:xfrm>
        <a:prstGeom prst="rect">
          <a:avLst/>
        </a:prstGeom>
        <a:solidFill>
          <a:schemeClr val="accent4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390" tIns="84384" rIns="80390" bIns="8438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 dirty="0"/>
            <a:t>Check data again for completeness</a:t>
          </a:r>
          <a:endParaRPr lang="en-US" sz="1200" kern="1200" dirty="0"/>
        </a:p>
      </dsp:txBody>
      <dsp:txXfrm>
        <a:off x="4591506" y="2723772"/>
        <a:ext cx="1640593" cy="9843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5/21/2024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sv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0922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5591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921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2579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433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989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BC04D-2568-C19F-6211-ABA7996C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D96A4-D432-FA69-5E46-4DF91D77C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39921-CFBB-DE6F-31EB-81B758CA0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3E3F8-8185-F97B-2F08-1F44FCE2A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7777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3158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555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hyperlink" Target="https://svgsilh.com/4caf50/image/145231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hyperlink" Target="https://pxhere.com/en/photo/358091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ccmit.mit.edu/problem-solvin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xhere.com/en/photo/1554811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IN" dirty="0"/>
              <a:t>Lead-Scoring Case Study</a:t>
            </a:r>
            <a:endParaRPr lang="en-US" dirty="0"/>
          </a:p>
        </p:txBody>
      </p:sp>
      <p:pic>
        <p:nvPicPr>
          <p:cNvPr id="9" name="Picture 8" descr="A stack of books on a table&#10;&#10;Description automatically generated">
            <a:extLst>
              <a:ext uri="{FF2B5EF4-FFF2-40B4-BE49-F238E27FC236}">
                <a16:creationId xmlns:a16="http://schemas.microsoft.com/office/drawing/2014/main" id="{E3F50506-E8E5-AB7B-6B74-7EB03B8CD9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490722" y="2676525"/>
            <a:ext cx="2698102" cy="3597470"/>
          </a:xfrm>
          <a:prstGeom prst="rect">
            <a:avLst/>
          </a:prstGeom>
          <a:noFill/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AEB231E-A60C-83AB-A8C1-60C418FB1E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881898" y="2945432"/>
            <a:ext cx="4490827" cy="305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Categorical Data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2B007A1-0CF7-A9FA-9187-07A127326EBD}"/>
              </a:ext>
            </a:extLst>
          </p:cNvPr>
          <p:cNvSpPr txBox="1"/>
          <p:nvPr/>
        </p:nvSpPr>
        <p:spPr>
          <a:xfrm>
            <a:off x="6602424" y="2699892"/>
            <a:ext cx="51054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• The percentage of Converted people is found to be greater for Landing Page Submission.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• We can also see that if Lead source is Add Form, the ratio of lead conversion is very high (almost not converted is very less).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82C5D7-53EB-34D1-00AD-374B613D6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350" y="2528859"/>
            <a:ext cx="5105400" cy="358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495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Categorical Data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2B007A1-0CF7-A9FA-9187-07A127326EBD}"/>
              </a:ext>
            </a:extLst>
          </p:cNvPr>
          <p:cNvSpPr txBox="1"/>
          <p:nvPr/>
        </p:nvSpPr>
        <p:spPr>
          <a:xfrm>
            <a:off x="6602424" y="2699892"/>
            <a:ext cx="51054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• The Unemployed are interested in doing the online course and improve their skill 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• We can also see working professionals are potential leads, who like to upskill themselves with latest trend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815EA5-C5D6-2B26-1979-5E1FFC680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900" y="2286672"/>
            <a:ext cx="5927077" cy="397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280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Handling Outliers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66E6A58-7270-07B1-5AAB-8B81BB35C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99" y="2385491"/>
            <a:ext cx="4801677" cy="44599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6BFE07-9388-78C0-84F6-66422EC89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0325" y="2295221"/>
            <a:ext cx="4455812" cy="4455812"/>
          </a:xfrm>
          <a:prstGeom prst="rect">
            <a:avLst/>
          </a:prstGeom>
        </p:spPr>
      </p:pic>
      <p:sp>
        <p:nvSpPr>
          <p:cNvPr id="11" name="Straight Connector 4">
            <a:extLst>
              <a:ext uri="{FF2B5EF4-FFF2-40B4-BE49-F238E27FC236}">
                <a16:creationId xmlns:a16="http://schemas.microsoft.com/office/drawing/2014/main" id="{7307590A-9399-7C70-4CE7-4156E047544C}"/>
              </a:ext>
            </a:extLst>
          </p:cNvPr>
          <p:cNvSpPr txBox="1"/>
          <p:nvPr/>
        </p:nvSpPr>
        <p:spPr>
          <a:xfrm>
            <a:off x="6594264" y="3346475"/>
            <a:ext cx="77293" cy="1016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700" tIns="0" rIns="12700" bIns="0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500" kern="120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D0F415C-AE91-E75E-B730-EDC1465D156E}"/>
              </a:ext>
            </a:extLst>
          </p:cNvPr>
          <p:cNvCxnSpPr/>
          <p:nvPr/>
        </p:nvCxnSpPr>
        <p:spPr>
          <a:xfrm>
            <a:off x="5561044" y="3816220"/>
            <a:ext cx="145557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40CF844-9CCD-F2A2-6BE8-60DA12186B8A}"/>
              </a:ext>
            </a:extLst>
          </p:cNvPr>
          <p:cNvSpPr txBox="1"/>
          <p:nvPr/>
        </p:nvSpPr>
        <p:spPr>
          <a:xfrm>
            <a:off x="5678456" y="3375484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Quantile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6E605C-515E-3447-03E7-C62E94DB6E50}"/>
              </a:ext>
            </a:extLst>
          </p:cNvPr>
          <p:cNvSpPr txBox="1"/>
          <p:nvPr/>
        </p:nvSpPr>
        <p:spPr>
          <a:xfrm>
            <a:off x="9178990" y="1833760"/>
            <a:ext cx="175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After</a:t>
            </a:r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74746AB-FAF4-855D-CC73-CB1C5D53441D}"/>
              </a:ext>
            </a:extLst>
          </p:cNvPr>
          <p:cNvSpPr txBox="1"/>
          <p:nvPr/>
        </p:nvSpPr>
        <p:spPr>
          <a:xfrm>
            <a:off x="2834173" y="2059875"/>
            <a:ext cx="6116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Before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4983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IN" dirty="0"/>
              <a:t>Model Building</a:t>
            </a:r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CBFCC58-299C-AD47-4614-D43555E77695}"/>
              </a:ext>
            </a:extLst>
          </p:cNvPr>
          <p:cNvSpPr txBox="1"/>
          <p:nvPr/>
        </p:nvSpPr>
        <p:spPr>
          <a:xfrm>
            <a:off x="1632859" y="2157180"/>
            <a:ext cx="1013304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Dummy Variable Creation: </a:t>
            </a:r>
            <a:r>
              <a:rPr lang="en-US" dirty="0">
                <a:solidFill>
                  <a:schemeClr val="bg1"/>
                </a:solidFill>
              </a:rPr>
              <a:t>We need to create dummy variables for all the categorical columns as they enable us to use a regression equation on multiple groups. </a:t>
            </a:r>
          </a:p>
          <a:p>
            <a:r>
              <a:rPr lang="en-IN" dirty="0">
                <a:solidFill>
                  <a:schemeClr val="bg1"/>
                </a:solidFill>
              </a:rPr>
              <a:t>Test Train Split:</a:t>
            </a:r>
            <a:r>
              <a:rPr lang="en-US" dirty="0">
                <a:solidFill>
                  <a:schemeClr val="bg1"/>
                </a:solidFill>
              </a:rPr>
              <a:t> Division of data into test data and train data to check the stability of the </a:t>
            </a:r>
            <a:r>
              <a:rPr lang="en-US" dirty="0" err="1">
                <a:solidFill>
                  <a:schemeClr val="bg1"/>
                </a:solidFill>
              </a:rPr>
              <a:t>model.We</a:t>
            </a:r>
            <a:r>
              <a:rPr lang="en-US" dirty="0">
                <a:solidFill>
                  <a:schemeClr val="bg1"/>
                </a:solidFill>
              </a:rPr>
              <a:t> have randomly sampled 70% of the data as the test data and 30% of the data as test data. </a:t>
            </a:r>
          </a:p>
          <a:p>
            <a:r>
              <a:rPr lang="en-IN" dirty="0">
                <a:solidFill>
                  <a:schemeClr val="bg1"/>
                </a:solidFill>
              </a:rPr>
              <a:t>Scaling: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Division of Train Data into X and Y where X has all the features and Y has the target variable – </a:t>
            </a:r>
            <a:r>
              <a:rPr lang="en-US" dirty="0" err="1">
                <a:solidFill>
                  <a:schemeClr val="bg1"/>
                </a:solidFill>
              </a:rPr>
              <a:t>Converted.We</a:t>
            </a:r>
            <a:r>
              <a:rPr lang="en-US" dirty="0">
                <a:solidFill>
                  <a:schemeClr val="bg1"/>
                </a:solidFill>
              </a:rPr>
              <a:t> perform scaling to normalize the data within a particular range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4C8D0C-5F05-21A9-2E5E-3241A3541F91}"/>
              </a:ext>
            </a:extLst>
          </p:cNvPr>
          <p:cNvSpPr txBox="1"/>
          <p:nvPr/>
        </p:nvSpPr>
        <p:spPr>
          <a:xfrm>
            <a:off x="1632859" y="3875159"/>
            <a:ext cx="100024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– I and II: Basic Model - We build a basic model using 35 features. Since it is not efficient we perform RFE to obtain a model with Top – 20 features. There are so many variables with high VIF value, we need to remove them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3C4143-1D68-5138-D73E-D831CE57DC58}"/>
              </a:ext>
            </a:extLst>
          </p:cNvPr>
          <p:cNvSpPr txBox="1"/>
          <p:nvPr/>
        </p:nvSpPr>
        <p:spPr>
          <a:xfrm>
            <a:off x="1632859" y="4798489"/>
            <a:ext cx="93691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- III : Removing variables having high VIF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BB6A0A-4EC6-CA0E-EFBD-6053F6760E7B}"/>
              </a:ext>
            </a:extLst>
          </p:cNvPr>
          <p:cNvSpPr txBox="1"/>
          <p:nvPr/>
        </p:nvSpPr>
        <p:spPr>
          <a:xfrm>
            <a:off x="1632859" y="5190386"/>
            <a:ext cx="1028233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– VIII : The Final Model </a:t>
            </a:r>
          </a:p>
          <a:p>
            <a:r>
              <a:rPr lang="en-US" dirty="0">
                <a:solidFill>
                  <a:schemeClr val="bg1"/>
                </a:solidFill>
              </a:rPr>
              <a:t>All p-values &lt; 5%  All VIF values are &lt; 5. Hence the dependency of variable with another is tolerable.  				•Final model has 18 features in total. 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615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66E77D-BCF9-015D-5A86-4190E8A74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US" dirty="0"/>
              <a:t>ROC Curve And Optical Cut-Off Probability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58DEBAC-A7F2-A1A5-89CD-260843E75D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56" r="-2" b="13036"/>
          <a:stretch/>
        </p:blipFill>
        <p:spPr>
          <a:xfrm>
            <a:off x="-1" y="2351179"/>
            <a:ext cx="3947160" cy="3597470"/>
          </a:xfrm>
          <a:prstGeom prst="rect">
            <a:avLst/>
          </a:prstGeom>
          <a:noFill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CC8875-3AAB-3BB0-8FA5-9D624118FC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1102"/>
          <a:stretch/>
        </p:blipFill>
        <p:spPr>
          <a:xfrm>
            <a:off x="8173616" y="2476500"/>
            <a:ext cx="4018384" cy="3597470"/>
          </a:xfrm>
          <a:prstGeom prst="rect">
            <a:avLst/>
          </a:prstGeom>
          <a:noFill/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43E198AA-251D-4446-30C4-8F2FA7F6A72C}"/>
              </a:ext>
            </a:extLst>
          </p:cNvPr>
          <p:cNvSpPr txBox="1">
            <a:spLocks/>
          </p:cNvSpPr>
          <p:nvPr/>
        </p:nvSpPr>
        <p:spPr>
          <a:xfrm>
            <a:off x="3843173" y="2351179"/>
            <a:ext cx="4505653" cy="3597470"/>
          </a:xfrm>
          <a:prstGeom prst="rect">
            <a:avLst/>
          </a:prstGeom>
        </p:spPr>
        <p:txBody>
          <a:bodyPr/>
          <a:lstStyle>
            <a:lvl1pPr marL="228600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600" dirty="0">
                <a:latin typeface="Arial" panose="020B0604020202020204" pitchFamily="34" charset="0"/>
              </a:rPr>
              <a:t>The ROC curve illustrates the model's ability to differentiate between the classes.</a:t>
            </a:r>
          </a:p>
          <a:p>
            <a:pPr marL="0" indent="0">
              <a:buNone/>
            </a:pPr>
            <a:r>
              <a:rPr lang="en-US" sz="1600" dirty="0"/>
              <a:t>On plotting the ROC curve for our data we see that, AUC is around 0.88 which means at around 88% of the times, the model is able to distinguish the 1’s as 1’s and 0’s as 0’s. </a:t>
            </a:r>
          </a:p>
          <a:p>
            <a:pPr marL="0" indent="0">
              <a:buNone/>
            </a:pPr>
            <a:r>
              <a:rPr lang="en-US" sz="1600" dirty="0"/>
              <a:t>AUC of 0.88 is found to be very stable model. </a:t>
            </a:r>
          </a:p>
          <a:p>
            <a:pPr marL="0" indent="0">
              <a:buNone/>
            </a:pPr>
            <a:r>
              <a:rPr lang="en-US" sz="1600" dirty="0"/>
              <a:t>When we plot the sensitivity, accuracy and specificity of the model together, the optimal cut off point is found to be at 0.35. </a:t>
            </a:r>
          </a:p>
          <a:p>
            <a:pPr marL="0" indent="0">
              <a:buNone/>
            </a:pPr>
            <a:r>
              <a:rPr lang="en-US" sz="1600" dirty="0"/>
              <a:t>With probability = 0.35 , we predict y-values with </a:t>
            </a:r>
            <a:r>
              <a:rPr lang="en-US" sz="1600" dirty="0" err="1"/>
              <a:t>XTrain</a:t>
            </a:r>
            <a:r>
              <a:rPr lang="en-US" sz="1600" dirty="0"/>
              <a:t>, in such a way that, any conversion prob &gt; 35% is said to be converted to a lead</a:t>
            </a:r>
          </a:p>
        </p:txBody>
      </p:sp>
    </p:spTree>
    <p:extLst>
      <p:ext uri="{BB962C8B-B14F-4D97-AF65-F5344CB8AC3E}">
        <p14:creationId xmlns:p14="http://schemas.microsoft.com/office/powerpoint/2010/main" val="1202717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66E77D-BCF9-015D-5A86-4190E8A74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IN" dirty="0"/>
              <a:t>Model Performance Test </a:t>
            </a:r>
            <a:endParaRPr lang="en-US" dirty="0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B05627D-CFA4-0150-9692-7586746950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219131" cy="2219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2B3DA326-61CA-25CC-B63C-E7721A62D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514" y="4578869"/>
            <a:ext cx="3084418" cy="2001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F1BC90-D44F-7E20-3A02-CEFA8506FE91}"/>
              </a:ext>
            </a:extLst>
          </p:cNvPr>
          <p:cNvSpPr txBox="1"/>
          <p:nvPr/>
        </p:nvSpPr>
        <p:spPr>
          <a:xfrm>
            <a:off x="432008" y="2997265"/>
            <a:ext cx="363194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Train Set</a:t>
            </a:r>
          </a:p>
          <a:p>
            <a:r>
              <a:rPr lang="en-US" sz="2400" dirty="0">
                <a:solidFill>
                  <a:schemeClr val="bg1"/>
                </a:solidFill>
              </a:rPr>
              <a:t> ACCURACY - 80% </a:t>
            </a:r>
          </a:p>
          <a:p>
            <a:r>
              <a:rPr lang="en-US" sz="2400" dirty="0">
                <a:solidFill>
                  <a:schemeClr val="bg1"/>
                </a:solidFill>
              </a:rPr>
              <a:t> SENSITIVITY - 71%  SPECIFICITY - 81%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FD2A3C-BB6D-32E2-CA77-BDF0974EF19F}"/>
              </a:ext>
            </a:extLst>
          </p:cNvPr>
          <p:cNvSpPr txBox="1"/>
          <p:nvPr/>
        </p:nvSpPr>
        <p:spPr>
          <a:xfrm>
            <a:off x="7693207" y="2997265"/>
            <a:ext cx="363194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Test Set</a:t>
            </a:r>
          </a:p>
          <a:p>
            <a:r>
              <a:rPr lang="en-US" sz="2400" dirty="0">
                <a:solidFill>
                  <a:schemeClr val="bg1"/>
                </a:solidFill>
              </a:rPr>
              <a:t> ACCURACY – 79.9% </a:t>
            </a:r>
          </a:p>
          <a:p>
            <a:r>
              <a:rPr lang="en-US" sz="2400" dirty="0">
                <a:solidFill>
                  <a:schemeClr val="bg1"/>
                </a:solidFill>
              </a:rPr>
              <a:t> SENSITIVITY - 71%  SPECIFICITY - 80%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B43B20B3-A895-2238-E581-08C12FF51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622" y="2885808"/>
            <a:ext cx="1217840" cy="121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4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66E77D-BCF9-015D-5A86-4190E8A74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IN" dirty="0"/>
              <a:t>Hot Leads </a:t>
            </a:r>
            <a:endParaRPr lang="en-US" dirty="0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B05627D-CFA4-0150-9692-7586746950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67543" y="2474166"/>
            <a:ext cx="8593494" cy="3096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Hot leads are people who have a high probability to be converted as a Lead and thus needs to be identified. They have a higher conversion rate.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The leads whose lead score is greater than 35% are considered as potential leads. The conversion rate is around 73%. When we increase this threshold from 35% to 90% we get Hot Leads.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Conversion Rate for hot leads is increases from 73% to 92%. This means they have a 92% probability of getting converted to a lead.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Focusing on Hot Leads will increase the chances of obtaining more value to the business as the number of people we contact are less but the conversion rate is high. 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839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66E77D-BCF9-015D-5A86-4190E8A74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IN" dirty="0"/>
              <a:t>Hot Leads </a:t>
            </a:r>
            <a:endParaRPr lang="en-US" dirty="0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B05627D-CFA4-0150-9692-7586746950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67543" y="2474166"/>
            <a:ext cx="8593494" cy="3096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Hot leads are people who have a high probability to be converted as a Lead and thus needs to be identified.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The leads whose lead score is greater than 35% are considered as potential leads. The conversion rate is around 72%. When we increase this threshold from 35% to 90% we get Hot Leads.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Conversion Rate for hot leads is increases from 72% to 92%. This means they have a 92% probability of getting converted to a lead.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Focusing on Hot Leads will increase the chances of obtaining more value to the business as the number of people we contact are less but the conversion rate is high. 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02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66E77D-BCF9-015D-5A86-4190E8A74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IN" dirty="0"/>
              <a:t>Conclusion</a:t>
            </a:r>
            <a:endParaRPr lang="en-US" dirty="0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B05627D-CFA4-0150-9692-7586746950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67543" y="2474166"/>
            <a:ext cx="8593494" cy="30962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 customer/leads who fills the form are the potential leads.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We must majorly focus on working professionals.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We must majorly focus on leads whose last activity is SMS sent or Email opened.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It’s always good to focus on customers, who have spent significant time on our website.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It’s better to focus least on customers to whom the sent mail is bounced back. If the lead source is referral, he/she may not be the potential lead.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If the lead didn’t fill specialization, he/she may not know what to study and are not right people to target. So, it’s better to focus less on such cases.</a:t>
            </a:r>
            <a:br>
              <a:rPr lang="en-US" sz="2000" b="0" dirty="0">
                <a:solidFill>
                  <a:schemeClr val="bg1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endParaRPr lang="en-US" sz="2000" b="0" dirty="0">
              <a:solidFill>
                <a:schemeClr val="bg1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388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709987"/>
          </a:xfrm>
        </p:spPr>
        <p:txBody>
          <a:bodyPr tIns="457200"/>
          <a:lstStyle/>
          <a:p>
            <a:r>
              <a:rPr lang="en-IN" dirty="0"/>
              <a:t>Business Problem</a:t>
            </a:r>
            <a:endParaRPr lang="en-US" dirty="0"/>
          </a:p>
          <a:p>
            <a:r>
              <a:rPr lang="en-IN" dirty="0"/>
              <a:t>Business Objective </a:t>
            </a:r>
          </a:p>
          <a:p>
            <a:r>
              <a:rPr lang="en-US" dirty="0"/>
              <a:t>Technical Approach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Final takeaways</a:t>
            </a: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37279A-330D-886F-340D-494A5005E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IN" dirty="0"/>
              <a:t>Business Problem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B17BD6EF-61A2-265C-A0CF-95A7BF76723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3597470"/>
          </a:xfrm>
        </p:spPr>
        <p:txBody>
          <a:bodyPr>
            <a:normAutofit/>
          </a:bodyPr>
          <a:lstStyle/>
          <a:p>
            <a:r>
              <a:rPr lang="en-US" dirty="0"/>
              <a:t>An education company named X Education sells online courses to industry professionals.  Although X Education gets a lot of leads, its lead conversion rate is very poor. </a:t>
            </a:r>
          </a:p>
          <a:p>
            <a:r>
              <a:rPr lang="en-US" dirty="0"/>
              <a:t> For example, if say, they acquire 100 leads in a day, only about 30 of them are converted. </a:t>
            </a:r>
          </a:p>
          <a:p>
            <a:r>
              <a:rPr lang="en-US" dirty="0"/>
              <a:t>The objective is to build a model to identify the hot leads and achieve lead conversion rate to 80%.</a:t>
            </a:r>
          </a:p>
        </p:txBody>
      </p:sp>
      <p:pic>
        <p:nvPicPr>
          <p:cNvPr id="6" name="Picture Placeholder 5" descr="A group of questions with question marks&#10;&#10;Description automatically generated">
            <a:extLst>
              <a:ext uri="{FF2B5EF4-FFF2-40B4-BE49-F238E27FC236}">
                <a16:creationId xmlns:a16="http://schemas.microsoft.com/office/drawing/2014/main" id="{74AB6A39-0FA2-D23E-D556-E1A8F9C37F2D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881898" y="3223442"/>
            <a:ext cx="4490827" cy="2503635"/>
          </a:xfrm>
          <a:noFill/>
        </p:spPr>
      </p:pic>
    </p:spTree>
    <p:extLst>
      <p:ext uri="{BB962C8B-B14F-4D97-AF65-F5344CB8AC3E}">
        <p14:creationId xmlns:p14="http://schemas.microsoft.com/office/powerpoint/2010/main" val="224937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37279A-330D-886F-340D-494A5005E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IN" dirty="0"/>
              <a:t>Business 	Objective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B17BD6EF-61A2-265C-A0CF-95A7BF76723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33450" y="2847975"/>
            <a:ext cx="5324475" cy="3597470"/>
          </a:xfrm>
        </p:spPr>
        <p:txBody>
          <a:bodyPr>
            <a:normAutofit/>
          </a:bodyPr>
          <a:lstStyle/>
          <a:p>
            <a:r>
              <a:rPr lang="en-US" sz="2400" dirty="0"/>
              <a:t>The Business Objective Is To Build A Logistic Regression Model To Identify The Hot/Potential Leads And Achieve The Lead Conversion Rate To 80%.</a:t>
            </a:r>
          </a:p>
        </p:txBody>
      </p:sp>
      <p:pic>
        <p:nvPicPr>
          <p:cNvPr id="1026" name="Picture 2" descr="Lead Conversion Process - Demonstrated as a funnel">
            <a:extLst>
              <a:ext uri="{FF2B5EF4-FFF2-40B4-BE49-F238E27FC236}">
                <a16:creationId xmlns:a16="http://schemas.microsoft.com/office/drawing/2014/main" id="{9481ECE8-F1F0-B810-9D34-A237548AFF36}"/>
              </a:ext>
            </a:extLst>
          </p:cNvPr>
          <p:cNvPicPr>
            <a:picLocks noGrp="1" noChangeAspect="1" noChangeArrowheads="1"/>
          </p:cNvPicPr>
          <p:nvPr>
            <p:ph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18522" y="2200275"/>
            <a:ext cx="2554203" cy="359747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9462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33A5-8BE3-D44D-57F3-2EF161376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B6D40A-2A0A-AF3D-8CF7-3ECD3776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anchor="b">
            <a:normAutofit/>
          </a:bodyPr>
          <a:lstStyle/>
          <a:p>
            <a:r>
              <a:rPr lang="en-US" dirty="0"/>
              <a:t>Technical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442CD-A26D-1761-8CE7-8BC3075BB4E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59" y="2281918"/>
            <a:ext cx="6787747" cy="370851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Data Cleaning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Model building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Performance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059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8"/>
            <a:ext cx="7810500" cy="370046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Dataset used : “Leads.csv “ </a:t>
            </a:r>
          </a:p>
          <a:p>
            <a:r>
              <a:rPr lang="en-US" dirty="0"/>
              <a:t> Total number of customers present : 9240 </a:t>
            </a:r>
          </a:p>
          <a:p>
            <a:r>
              <a:rPr lang="en-US" dirty="0"/>
              <a:t> Total number of features : 37 </a:t>
            </a:r>
          </a:p>
          <a:p>
            <a:r>
              <a:rPr lang="en-US" dirty="0"/>
              <a:t> Model used : Logistic Regression </a:t>
            </a:r>
          </a:p>
          <a:p>
            <a:r>
              <a:rPr lang="en-US" dirty="0"/>
              <a:t> After initial analysis, we see that there are multiple factors that influence conversion rate. </a:t>
            </a:r>
          </a:p>
          <a:p>
            <a:r>
              <a:rPr lang="en-US" dirty="0"/>
              <a:t> The target column in our dataset : “Converted” . </a:t>
            </a:r>
          </a:p>
          <a:p>
            <a:r>
              <a:rPr lang="en-US" dirty="0"/>
              <a:t> We need to reduce the features to maximize the conversion rate. </a:t>
            </a:r>
          </a:p>
          <a:p>
            <a:r>
              <a:rPr lang="en-US" dirty="0"/>
              <a:t> Current Conversion Rate = 38.53%</a:t>
            </a:r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anchor="b">
            <a:normAutofit/>
          </a:bodyPr>
          <a:lstStyle/>
          <a:p>
            <a:r>
              <a:rPr lang="en-IN" dirty="0"/>
              <a:t>Data Cleaning</a:t>
            </a:r>
            <a:endParaRPr lang="en-US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2116A911-DD8D-42D2-5196-8F64CED14264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550782019"/>
              </p:ext>
            </p:extLst>
          </p:nvPr>
        </p:nvGraphicFramePr>
        <p:xfrm>
          <a:off x="594359" y="2281918"/>
          <a:ext cx="6787747" cy="3708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anchor="b">
            <a:normAutofit/>
          </a:bodyPr>
          <a:lstStyle/>
          <a:p>
            <a:r>
              <a:rPr lang="en-IN" dirty="0"/>
              <a:t>Exploratory data analysis</a:t>
            </a:r>
            <a:endParaRPr lang="en-US" dirty="0"/>
          </a:p>
        </p:txBody>
      </p:sp>
      <p:pic>
        <p:nvPicPr>
          <p:cNvPr id="6" name="Picture 5" descr="A hand holding a piece of paper next to a computer&#10;&#10;Description automatically generated">
            <a:extLst>
              <a:ext uri="{FF2B5EF4-FFF2-40B4-BE49-F238E27FC236}">
                <a16:creationId xmlns:a16="http://schemas.microsoft.com/office/drawing/2014/main" id="{BE101A23-5F3C-BDEA-C6D8-B2857BE88C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570351" y="2462893"/>
            <a:ext cx="5597762" cy="370851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0209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Categorical Data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7589E5C-135D-BCC8-B08A-368C129C2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77" y="1947026"/>
            <a:ext cx="6591300" cy="41666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B007A1-0CF7-A9FA-9187-07A127326EBD}"/>
              </a:ext>
            </a:extLst>
          </p:cNvPr>
          <p:cNvSpPr txBox="1"/>
          <p:nvPr/>
        </p:nvSpPr>
        <p:spPr>
          <a:xfrm>
            <a:off x="7351206" y="2699892"/>
            <a:ext cx="435661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•Google is found to be the important source for Lead Conversion.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•Direct Traffic also proves to be important to secure leads.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58427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Geometric annual presentation</Template>
  <TotalTime>463</TotalTime>
  <Words>1159</Words>
  <Application>Microsoft Office PowerPoint</Application>
  <PresentationFormat>Widescreen</PresentationFormat>
  <Paragraphs>111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Consolas</vt:lpstr>
      <vt:lpstr>Franklin Gothic Book</vt:lpstr>
      <vt:lpstr>Franklin Gothic Demi</vt:lpstr>
      <vt:lpstr>Custom</vt:lpstr>
      <vt:lpstr>Lead-Scoring Case Study</vt:lpstr>
      <vt:lpstr>Agenda</vt:lpstr>
      <vt:lpstr>Business Problem</vt:lpstr>
      <vt:lpstr>Business  Objective</vt:lpstr>
      <vt:lpstr>Technical Approach</vt:lpstr>
      <vt:lpstr>Dataset</vt:lpstr>
      <vt:lpstr>Data Cleaning</vt:lpstr>
      <vt:lpstr>Exploratory data analysis</vt:lpstr>
      <vt:lpstr>Categorical Data</vt:lpstr>
      <vt:lpstr>Categorical Data</vt:lpstr>
      <vt:lpstr>Categorical Data</vt:lpstr>
      <vt:lpstr>Handling Outliers</vt:lpstr>
      <vt:lpstr>Model Building</vt:lpstr>
      <vt:lpstr>ROC Curve And Optical Cut-Off Probability</vt:lpstr>
      <vt:lpstr>Model Performance Test </vt:lpstr>
      <vt:lpstr>Hot Leads </vt:lpstr>
      <vt:lpstr>Hot Leads 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Lead-Scoring Case Study</dc:title>
  <dc:creator>Sumanth Meti</dc:creator>
  <cp:lastModifiedBy>Sumanth Meti</cp:lastModifiedBy>
  <cp:revision>2</cp:revision>
  <dcterms:created xsi:type="dcterms:W3CDTF">2024-05-21T04:45:31Z</dcterms:created>
  <dcterms:modified xsi:type="dcterms:W3CDTF">2024-05-21T12:28:33Z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